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72B2B8-7AF9-4417-9A84-6F0DF96D3B4A}"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F04DA-63E0-40E9-BFB3-FF0212906C68}" type="slidenum">
              <a:rPr lang="en-US" smtClean="0"/>
              <a:t>‹#›</a:t>
            </a:fld>
            <a:endParaRPr lang="en-US"/>
          </a:p>
        </p:txBody>
      </p:sp>
    </p:spTree>
    <p:extLst>
      <p:ext uri="{BB962C8B-B14F-4D97-AF65-F5344CB8AC3E}">
        <p14:creationId xmlns:p14="http://schemas.microsoft.com/office/powerpoint/2010/main" val="3344294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2B2B8-7AF9-4417-9A84-6F0DF96D3B4A}"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F04DA-63E0-40E9-BFB3-FF0212906C68}" type="slidenum">
              <a:rPr lang="en-US" smtClean="0"/>
              <a:t>‹#›</a:t>
            </a:fld>
            <a:endParaRPr lang="en-US"/>
          </a:p>
        </p:txBody>
      </p:sp>
    </p:spTree>
    <p:extLst>
      <p:ext uri="{BB962C8B-B14F-4D97-AF65-F5344CB8AC3E}">
        <p14:creationId xmlns:p14="http://schemas.microsoft.com/office/powerpoint/2010/main" val="3302123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2B2B8-7AF9-4417-9A84-6F0DF96D3B4A}"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F04DA-63E0-40E9-BFB3-FF0212906C68}" type="slidenum">
              <a:rPr lang="en-US" smtClean="0"/>
              <a:t>‹#›</a:t>
            </a:fld>
            <a:endParaRPr lang="en-US"/>
          </a:p>
        </p:txBody>
      </p:sp>
    </p:spTree>
    <p:extLst>
      <p:ext uri="{BB962C8B-B14F-4D97-AF65-F5344CB8AC3E}">
        <p14:creationId xmlns:p14="http://schemas.microsoft.com/office/powerpoint/2010/main" val="768688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2B2B8-7AF9-4417-9A84-6F0DF96D3B4A}"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F04DA-63E0-40E9-BFB3-FF0212906C68}" type="slidenum">
              <a:rPr lang="en-US" smtClean="0"/>
              <a:t>‹#›</a:t>
            </a:fld>
            <a:endParaRPr lang="en-US"/>
          </a:p>
        </p:txBody>
      </p:sp>
    </p:spTree>
    <p:extLst>
      <p:ext uri="{BB962C8B-B14F-4D97-AF65-F5344CB8AC3E}">
        <p14:creationId xmlns:p14="http://schemas.microsoft.com/office/powerpoint/2010/main" val="2167568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72B2B8-7AF9-4417-9A84-6F0DF96D3B4A}" type="datetimeFigureOut">
              <a:rPr lang="en-US" smtClean="0"/>
              <a:t>9/15/2020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F04DA-63E0-40E9-BFB3-FF0212906C68}" type="slidenum">
              <a:rPr lang="en-US" smtClean="0"/>
              <a:t>‹#›</a:t>
            </a:fld>
            <a:endParaRPr lang="en-US"/>
          </a:p>
        </p:txBody>
      </p:sp>
    </p:spTree>
    <p:extLst>
      <p:ext uri="{BB962C8B-B14F-4D97-AF65-F5344CB8AC3E}">
        <p14:creationId xmlns:p14="http://schemas.microsoft.com/office/powerpoint/2010/main" val="354201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72B2B8-7AF9-4417-9A84-6F0DF96D3B4A}"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F04DA-63E0-40E9-BFB3-FF0212906C68}" type="slidenum">
              <a:rPr lang="en-US" smtClean="0"/>
              <a:t>‹#›</a:t>
            </a:fld>
            <a:endParaRPr lang="en-US"/>
          </a:p>
        </p:txBody>
      </p:sp>
    </p:spTree>
    <p:extLst>
      <p:ext uri="{BB962C8B-B14F-4D97-AF65-F5344CB8AC3E}">
        <p14:creationId xmlns:p14="http://schemas.microsoft.com/office/powerpoint/2010/main" val="34164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72B2B8-7AF9-4417-9A84-6F0DF96D3B4A}" type="datetimeFigureOut">
              <a:rPr lang="en-US" smtClean="0"/>
              <a:t>9/15/2020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1F04DA-63E0-40E9-BFB3-FF0212906C68}" type="slidenum">
              <a:rPr lang="en-US" smtClean="0"/>
              <a:t>‹#›</a:t>
            </a:fld>
            <a:endParaRPr lang="en-US"/>
          </a:p>
        </p:txBody>
      </p:sp>
    </p:spTree>
    <p:extLst>
      <p:ext uri="{BB962C8B-B14F-4D97-AF65-F5344CB8AC3E}">
        <p14:creationId xmlns:p14="http://schemas.microsoft.com/office/powerpoint/2010/main" val="103057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72B2B8-7AF9-4417-9A84-6F0DF96D3B4A}" type="datetimeFigureOut">
              <a:rPr lang="en-US" smtClean="0"/>
              <a:t>9/15/2020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1F04DA-63E0-40E9-BFB3-FF0212906C68}" type="slidenum">
              <a:rPr lang="en-US" smtClean="0"/>
              <a:t>‹#›</a:t>
            </a:fld>
            <a:endParaRPr lang="en-US"/>
          </a:p>
        </p:txBody>
      </p:sp>
    </p:spTree>
    <p:extLst>
      <p:ext uri="{BB962C8B-B14F-4D97-AF65-F5344CB8AC3E}">
        <p14:creationId xmlns:p14="http://schemas.microsoft.com/office/powerpoint/2010/main" val="3813716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2B2B8-7AF9-4417-9A84-6F0DF96D3B4A}" type="datetimeFigureOut">
              <a:rPr lang="en-US" smtClean="0"/>
              <a:t>9/15/2020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1F04DA-63E0-40E9-BFB3-FF0212906C68}" type="slidenum">
              <a:rPr lang="en-US" smtClean="0"/>
              <a:t>‹#›</a:t>
            </a:fld>
            <a:endParaRPr lang="en-US"/>
          </a:p>
        </p:txBody>
      </p:sp>
    </p:spTree>
    <p:extLst>
      <p:ext uri="{BB962C8B-B14F-4D97-AF65-F5344CB8AC3E}">
        <p14:creationId xmlns:p14="http://schemas.microsoft.com/office/powerpoint/2010/main" val="2452787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2B2B8-7AF9-4417-9A84-6F0DF96D3B4A}"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F04DA-63E0-40E9-BFB3-FF0212906C68}" type="slidenum">
              <a:rPr lang="en-US" smtClean="0"/>
              <a:t>‹#›</a:t>
            </a:fld>
            <a:endParaRPr lang="en-US"/>
          </a:p>
        </p:txBody>
      </p:sp>
    </p:spTree>
    <p:extLst>
      <p:ext uri="{BB962C8B-B14F-4D97-AF65-F5344CB8AC3E}">
        <p14:creationId xmlns:p14="http://schemas.microsoft.com/office/powerpoint/2010/main" val="3322167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2B2B8-7AF9-4417-9A84-6F0DF96D3B4A}" type="datetimeFigureOut">
              <a:rPr lang="en-US" smtClean="0"/>
              <a:t>9/15/2020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F04DA-63E0-40E9-BFB3-FF0212906C68}" type="slidenum">
              <a:rPr lang="en-US" smtClean="0"/>
              <a:t>‹#›</a:t>
            </a:fld>
            <a:endParaRPr lang="en-US"/>
          </a:p>
        </p:txBody>
      </p:sp>
    </p:spTree>
    <p:extLst>
      <p:ext uri="{BB962C8B-B14F-4D97-AF65-F5344CB8AC3E}">
        <p14:creationId xmlns:p14="http://schemas.microsoft.com/office/powerpoint/2010/main" val="2520185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2B2B8-7AF9-4417-9A84-6F0DF96D3B4A}" type="datetimeFigureOut">
              <a:rPr lang="en-US" smtClean="0"/>
              <a:t>9/15/2020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F04DA-63E0-40E9-BFB3-FF0212906C68}" type="slidenum">
              <a:rPr lang="en-US" smtClean="0"/>
              <a:t>‹#›</a:t>
            </a:fld>
            <a:endParaRPr lang="en-US"/>
          </a:p>
        </p:txBody>
      </p:sp>
    </p:spTree>
    <p:extLst>
      <p:ext uri="{BB962C8B-B14F-4D97-AF65-F5344CB8AC3E}">
        <p14:creationId xmlns:p14="http://schemas.microsoft.com/office/powerpoint/2010/main" val="3424301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Times New Roman" pitchFamily="18" charset="0"/>
                <a:cs typeface="Times New Roman" pitchFamily="18" charset="0"/>
              </a:rPr>
              <a:t>Development of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Medical </a:t>
            </a:r>
            <a:r>
              <a:rPr lang="en-US" dirty="0" smtClean="0">
                <a:latin typeface="Times New Roman" pitchFamily="18" charset="0"/>
                <a:cs typeface="Times New Roman" pitchFamily="18" charset="0"/>
              </a:rPr>
              <a:t>Social </a:t>
            </a:r>
            <a:r>
              <a:rPr lang="en-US" dirty="0" smtClean="0">
                <a:latin typeface="Times New Roman" pitchFamily="18" charset="0"/>
                <a:cs typeface="Times New Roman" pitchFamily="18" charset="0"/>
              </a:rPr>
              <a:t>Work in Pakistan</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3744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In 1953, Miss Anna Mo Toll, a Swedish, medical social worker visited Karachi, in response to the request from the Govt. of Pakistan to UN. </a:t>
            </a:r>
          </a:p>
          <a:p>
            <a:pPr algn="just"/>
            <a:r>
              <a:rPr lang="en-US" dirty="0" smtClean="0">
                <a:latin typeface="Times New Roman" pitchFamily="18" charset="0"/>
                <a:cs typeface="Times New Roman" pitchFamily="18" charset="0"/>
              </a:rPr>
              <a:t>At that time everyone was confused about the meaning and scope of “Medical Social Work” and apprehensive of its success in a country where the basic needs took overwhelming priority over individual assistance </a:t>
            </a:r>
          </a:p>
          <a:p>
            <a:pPr algn="just"/>
            <a:r>
              <a:rPr lang="en-US" dirty="0" smtClean="0">
                <a:latin typeface="Times New Roman" pitchFamily="18" charset="0"/>
                <a:cs typeface="Times New Roman" pitchFamily="18" charset="0"/>
              </a:rPr>
              <a:t>some health officials even felt that there was no need to train people specially for medical social work. </a:t>
            </a:r>
          </a:p>
          <a:p>
            <a:pPr algn="just"/>
            <a:r>
              <a:rPr lang="en-US" dirty="0" smtClean="0">
                <a:latin typeface="Times New Roman" pitchFamily="18" charset="0"/>
                <a:cs typeface="Times New Roman" pitchFamily="18" charset="0"/>
              </a:rPr>
              <a:t>If lady health workers were given some training it would serve that purpose. </a:t>
            </a:r>
          </a:p>
          <a:p>
            <a:pPr algn="just"/>
            <a:r>
              <a:rPr lang="en-US" dirty="0" smtClean="0">
                <a:latin typeface="Times New Roman" pitchFamily="18" charset="0"/>
                <a:cs typeface="Times New Roman" pitchFamily="18" charset="0"/>
              </a:rPr>
              <a:t>This was of course, totally unacceptable. </a:t>
            </a:r>
          </a:p>
          <a:p>
            <a:pPr algn="just"/>
            <a:r>
              <a:rPr lang="en-US" dirty="0" smtClean="0">
                <a:latin typeface="Times New Roman" pitchFamily="18" charset="0"/>
                <a:cs typeface="Times New Roman" pitchFamily="18" charset="0"/>
              </a:rPr>
              <a:t>A few doctors, who had trained from abroad were familiar with the Medical Social work.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59890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smtClean="0">
                <a:latin typeface="Times New Roman" pitchFamily="18" charset="0"/>
                <a:cs typeface="Times New Roman" pitchFamily="18" charset="0"/>
              </a:rPr>
              <a:t>First medical social work was appointed at TB Control and Training Centre in 1953 under the joint auspices of the Govt. of Pakistan and the United Nation. </a:t>
            </a:r>
          </a:p>
          <a:p>
            <a:pPr algn="just"/>
            <a:r>
              <a:rPr lang="en-US" dirty="0" smtClean="0">
                <a:latin typeface="Times New Roman" pitchFamily="18" charset="0"/>
                <a:cs typeface="Times New Roman" pitchFamily="18" charset="0"/>
              </a:rPr>
              <a:t>Almost all the universities have department of social work and they provides training “Medical Social work. </a:t>
            </a:r>
          </a:p>
          <a:p>
            <a:pPr algn="just"/>
            <a:r>
              <a:rPr lang="en-US" dirty="0" smtClean="0">
                <a:latin typeface="Times New Roman" pitchFamily="18" charset="0"/>
                <a:cs typeface="Times New Roman" pitchFamily="18" charset="0"/>
              </a:rPr>
              <a:t>Initially the services of medical social work was under the welfare, but, now, it is operated through the provincial Directorates of Social welfare. </a:t>
            </a:r>
          </a:p>
          <a:p>
            <a:pPr algn="just"/>
            <a:r>
              <a:rPr lang="en-US" dirty="0" smtClean="0">
                <a:latin typeface="Times New Roman" pitchFamily="18" charset="0"/>
                <a:cs typeface="Times New Roman" pitchFamily="18" charset="0"/>
              </a:rPr>
              <a:t>There are about 90 medical social work units in Punjab, 29 in Sindh, 1 in Baluchistan and 4 in Khyber </a:t>
            </a:r>
            <a:r>
              <a:rPr lang="en-US" dirty="0" err="1" smtClean="0">
                <a:latin typeface="Times New Roman" pitchFamily="18" charset="0"/>
                <a:cs typeface="Times New Roman" pitchFamily="18" charset="0"/>
              </a:rPr>
              <a:t>Pakhtoon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Khwa</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In addition to the major government hospitals, several private hospitals and health related institutions have also employed medical social work like SIUT, children Hospital, KPH, The Kidney Center, The </a:t>
            </a:r>
            <a:r>
              <a:rPr lang="en-US" dirty="0" err="1" smtClean="0">
                <a:latin typeface="Times New Roman" pitchFamily="18" charset="0"/>
                <a:cs typeface="Times New Roman" pitchFamily="18" charset="0"/>
              </a:rPr>
              <a:t>Laybton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Rehmatullah</a:t>
            </a:r>
            <a:r>
              <a:rPr lang="en-US" dirty="0" smtClean="0">
                <a:latin typeface="Times New Roman" pitchFamily="18" charset="0"/>
                <a:cs typeface="Times New Roman" pitchFamily="18" charset="0"/>
              </a:rPr>
              <a:t> Trust for Blind and Pakistan Eye Bank Society.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47253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US" dirty="0" smtClean="0">
                <a:latin typeface="Times New Roman" pitchFamily="18" charset="0"/>
                <a:cs typeface="Times New Roman" pitchFamily="18" charset="0"/>
              </a:rPr>
              <a:t>The needs of patients were basic. They centered around the inability to buy medicines, help for rehabilitation, Solution of family problems, health education and so on. The role of the MSW (Medical Social Work) was to respond to these basic needs.</a:t>
            </a:r>
          </a:p>
          <a:p>
            <a:pPr algn="just"/>
            <a:r>
              <a:rPr lang="en-US" dirty="0" smtClean="0">
                <a:latin typeface="Times New Roman" pitchFamily="18" charset="0"/>
                <a:cs typeface="Times New Roman" pitchFamily="18" charset="0"/>
              </a:rPr>
              <a:t>Zakat is religious tax voluntarily paid by an individual to those found in need it was started in 1980, Zakat is deducted from the bank accounts of individual and a portion of it is reserved for patients in hospitals. </a:t>
            </a:r>
          </a:p>
          <a:p>
            <a:pPr algn="just"/>
            <a:r>
              <a:rPr lang="en-US" dirty="0" smtClean="0">
                <a:latin typeface="Times New Roman" pitchFamily="18" charset="0"/>
                <a:cs typeface="Times New Roman" pitchFamily="18" charset="0"/>
              </a:rPr>
              <a:t>This was the beginning of a future public assistance program in Pakistan. Zakat funds have been allocated to each hospital on the basis of beds for the needy and for providing financial assistance to purchase medicines and rehabilitation </a:t>
            </a:r>
            <a:r>
              <a:rPr lang="en-US" dirty="0" err="1" smtClean="0">
                <a:latin typeface="Times New Roman" pitchFamily="18" charset="0"/>
                <a:cs typeface="Times New Roman" pitchFamily="18" charset="0"/>
              </a:rPr>
              <a:t>equipments</a:t>
            </a:r>
            <a:r>
              <a:rPr lang="en-US" dirty="0" smtClean="0">
                <a:latin typeface="Times New Roman" pitchFamily="18" charset="0"/>
                <a:cs typeface="Times New Roman" pitchFamily="18" charset="0"/>
              </a:rPr>
              <a:t>. </a:t>
            </a:r>
          </a:p>
          <a:p>
            <a:pPr algn="just"/>
            <a:r>
              <a:rPr lang="en-US" dirty="0" smtClean="0">
                <a:latin typeface="Times New Roman" pitchFamily="18" charset="0"/>
                <a:cs typeface="Times New Roman" pitchFamily="18" charset="0"/>
              </a:rPr>
              <a:t>This job was assigned to the MSWs in each hospital throughout the country. </a:t>
            </a:r>
          </a:p>
          <a:p>
            <a:pPr algn="just"/>
            <a:r>
              <a:rPr lang="en-US" dirty="0" smtClean="0">
                <a:latin typeface="Times New Roman" pitchFamily="18" charset="0"/>
                <a:cs typeface="Times New Roman" pitchFamily="18" charset="0"/>
              </a:rPr>
              <a:t>The funds are operated by a “Patient Welfare Association” of which the hospital administrator is the chairman, and the MSWs is the secretary, with a few non-governmental persons as members.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71541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US" dirty="0" smtClean="0">
                <a:latin typeface="Times New Roman" pitchFamily="18" charset="0"/>
                <a:cs typeface="Times New Roman" pitchFamily="18" charset="0"/>
              </a:rPr>
              <a:t>Later, the system of Bait-</a:t>
            </a:r>
            <a:r>
              <a:rPr lang="en-US" dirty="0" err="1" smtClean="0">
                <a:latin typeface="Times New Roman" pitchFamily="18" charset="0"/>
                <a:cs typeface="Times New Roman" pitchFamily="18" charset="0"/>
              </a:rPr>
              <a:t>ul</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Maal</a:t>
            </a:r>
            <a:r>
              <a:rPr lang="en-US" dirty="0" smtClean="0">
                <a:latin typeface="Times New Roman" pitchFamily="18" charset="0"/>
                <a:cs typeface="Times New Roman" pitchFamily="18" charset="0"/>
              </a:rPr>
              <a:t> was created from ‘transfer of receipt from tax, grants, from the federal, provincial, and local authorities, organizations international agencies, voluntary donations including </a:t>
            </a:r>
            <a:r>
              <a:rPr lang="en-US" dirty="0" err="1" smtClean="0">
                <a:latin typeface="Times New Roman" pitchFamily="18" charset="0"/>
                <a:cs typeface="Times New Roman" pitchFamily="18" charset="0"/>
              </a:rPr>
              <a:t>sadqat</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Kahirat</a:t>
            </a:r>
            <a:r>
              <a:rPr lang="en-US" dirty="0" smtClean="0">
                <a:latin typeface="Times New Roman" pitchFamily="18" charset="0"/>
                <a:cs typeface="Times New Roman" pitchFamily="18" charset="0"/>
              </a:rPr>
              <a:t> (personal charities). It is broad and well-planned infrastructure of an Islamic Public Assistance System Developed which provides much needed support to medical social work at every level.</a:t>
            </a:r>
          </a:p>
          <a:p>
            <a:pPr algn="just"/>
            <a:r>
              <a:rPr lang="en-US" dirty="0" smtClean="0">
                <a:latin typeface="Times New Roman" pitchFamily="18" charset="0"/>
                <a:cs typeface="Times New Roman" pitchFamily="18" charset="0"/>
              </a:rPr>
              <a:t>People in Pakistan are charity oriented be it on a personal or a collectively organized basis as well as personal. </a:t>
            </a:r>
          </a:p>
          <a:p>
            <a:pPr algn="just"/>
            <a:r>
              <a:rPr lang="en-US" dirty="0" smtClean="0">
                <a:latin typeface="Times New Roman" pitchFamily="18" charset="0"/>
                <a:cs typeface="Times New Roman" pitchFamily="18" charset="0"/>
              </a:rPr>
              <a:t>This charity attitude had to be channelized and demonstrated as the only means of achieving along-term rehabilitation. </a:t>
            </a:r>
          </a:p>
          <a:p>
            <a:pPr algn="just"/>
            <a:r>
              <a:rPr lang="en-US" dirty="0" smtClean="0">
                <a:latin typeface="Times New Roman" pitchFamily="18" charset="0"/>
                <a:cs typeface="Times New Roman" pitchFamily="18" charset="0"/>
              </a:rPr>
              <a:t>Only when the medical professionals, including nurses, witnessed for themselves the usefulness of medical social workers in benefiting their patients that the profession was able to gain acceptance. </a:t>
            </a:r>
          </a:p>
          <a:p>
            <a:pPr algn="just"/>
            <a:r>
              <a:rPr lang="en-US" dirty="0" smtClean="0">
                <a:latin typeface="Times New Roman" pitchFamily="18" charset="0"/>
                <a:cs typeface="Times New Roman" pitchFamily="18" charset="0"/>
              </a:rPr>
              <a:t>The introduction of the Zakat and </a:t>
            </a:r>
            <a:r>
              <a:rPr lang="en-US" dirty="0" err="1" smtClean="0">
                <a:latin typeface="Times New Roman" pitchFamily="18" charset="0"/>
                <a:cs typeface="Times New Roman" pitchFamily="18" charset="0"/>
              </a:rPr>
              <a:t>Baitul-Maal</a:t>
            </a:r>
            <a:r>
              <a:rPr lang="en-US" dirty="0" smtClean="0">
                <a:latin typeface="Times New Roman" pitchFamily="18" charset="0"/>
                <a:cs typeface="Times New Roman" pitchFamily="18" charset="0"/>
              </a:rPr>
              <a:t> System and distribution of its funds to the sick and the needy through medical Social Worker in hospitals provided strong support to the program and contributed to a great extent to its strength and sustainability. </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029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Reference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Malik, A., &amp; </a:t>
            </a:r>
            <a:r>
              <a:rPr lang="en-US" sz="2400" dirty="0" err="1">
                <a:latin typeface="Times New Roman" pitchFamily="18" charset="0"/>
                <a:cs typeface="Times New Roman" pitchFamily="18" charset="0"/>
              </a:rPr>
              <a:t>Sarfaraz</a:t>
            </a:r>
            <a:r>
              <a:rPr lang="en-US" sz="2400" dirty="0">
                <a:latin typeface="Times New Roman" pitchFamily="18" charset="0"/>
                <a:cs typeface="Times New Roman" pitchFamily="18" charset="0"/>
              </a:rPr>
              <a:t>, S. F. (2012). Social Work practice in Health Care with special reference to Pakistan. </a:t>
            </a:r>
            <a:r>
              <a:rPr lang="en-US" sz="2400" i="1" dirty="0">
                <a:latin typeface="Times New Roman" pitchFamily="18" charset="0"/>
                <a:cs typeface="Times New Roman" pitchFamily="18" charset="0"/>
              </a:rPr>
              <a:t>Pakistan Journal of Commerce and Social Sciences (PJCSS)</a:t>
            </a:r>
            <a:r>
              <a:rPr lang="en-US" sz="2400" dirty="0">
                <a:latin typeface="Times New Roman" pitchFamily="18" charset="0"/>
                <a:cs typeface="Times New Roman" pitchFamily="18" charset="0"/>
              </a:rPr>
              <a:t>, </a:t>
            </a:r>
            <a:r>
              <a:rPr lang="en-US" sz="2400" i="1" dirty="0">
                <a:latin typeface="Times New Roman" pitchFamily="18" charset="0"/>
                <a:cs typeface="Times New Roman" pitchFamily="18" charset="0"/>
              </a:rPr>
              <a:t>6</a:t>
            </a:r>
            <a:r>
              <a:rPr lang="en-US" sz="2400" dirty="0">
                <a:latin typeface="Times New Roman" pitchFamily="18" charset="0"/>
                <a:cs typeface="Times New Roman" pitchFamily="18" charset="0"/>
              </a:rPr>
              <a:t>(1), 210-215.</a:t>
            </a:r>
          </a:p>
        </p:txBody>
      </p:sp>
    </p:spTree>
    <p:extLst>
      <p:ext uri="{BB962C8B-B14F-4D97-AF65-F5344CB8AC3E}">
        <p14:creationId xmlns:p14="http://schemas.microsoft.com/office/powerpoint/2010/main" val="287106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659</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Development of  Medical Social Work in Pakistan</vt:lpstr>
      <vt:lpstr>PowerPoint Presentation</vt:lpstr>
      <vt:lpstr>PowerPoint Presentation</vt:lpstr>
      <vt:lpstr>PowerPoint Presentation</vt:lpstr>
      <vt:lpstr>PowerPoint Presentation</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Medical Social Work in Pakistan</dc:title>
  <dc:creator>rto</dc:creator>
  <cp:lastModifiedBy>rto</cp:lastModifiedBy>
  <cp:revision>2</cp:revision>
  <dcterms:created xsi:type="dcterms:W3CDTF">2020-09-15T11:21:12Z</dcterms:created>
  <dcterms:modified xsi:type="dcterms:W3CDTF">2020-09-15T11:33:16Z</dcterms:modified>
</cp:coreProperties>
</file>